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8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453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81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34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4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68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633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575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2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157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268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8A47EC-F0CE-443A-9117-7665F2918C43}" type="datetimeFigureOut">
              <a:rPr lang="es-ES" smtClean="0"/>
              <a:t>13/1/20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321A70-40CF-4C03-9E65-F4EB9B528C56}" type="slidenum">
              <a:rPr lang="es-ES" smtClean="0"/>
              <a:t>‹Nr.›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7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7FFFEF-4B88-8146-BDF0-34BB90606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688" y="915020"/>
            <a:ext cx="10344822" cy="39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4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A9274-2552-4FD6-8995-6423D5C2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dirty="0">
                <a:solidFill>
                  <a:schemeClr val="tx1"/>
                </a:solidFill>
              </a:rPr>
              <a:t>3. Spanisch innerhalb der Begabtenförderung </a:t>
            </a:r>
            <a:br>
              <a:rPr lang="de-DE" sz="3500" dirty="0">
                <a:solidFill>
                  <a:schemeClr val="tx1"/>
                </a:solidFill>
              </a:rPr>
            </a:br>
            <a:r>
              <a:rPr lang="de-DE" sz="3500" dirty="0">
                <a:solidFill>
                  <a:schemeClr val="tx1"/>
                </a:solidFill>
              </a:rPr>
              <a:t>    - Material / Prüfungen -</a:t>
            </a:r>
            <a:endParaRPr lang="es-ES" sz="3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68748-1374-4099-8112-79D729716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78622"/>
            <a:ext cx="7626842" cy="17028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100" b="1" dirty="0">
                <a:latin typeface="+mj-lt"/>
              </a:rPr>
              <a:t>V. </a:t>
            </a:r>
            <a:r>
              <a:rPr lang="de-DE" sz="2100" b="1" dirty="0">
                <a:solidFill>
                  <a:schemeClr val="tx1"/>
                </a:solidFill>
                <a:latin typeface="+mj-lt"/>
              </a:rPr>
              <a:t>Material</a:t>
            </a:r>
          </a:p>
          <a:p>
            <a:pPr marL="285750" indent="-285750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chemeClr val="tx1"/>
                </a:solidFill>
                <a:latin typeface="+mj-lt"/>
              </a:rPr>
              <a:t>Schuljahr 2020_21</a:t>
            </a:r>
          </a:p>
          <a:p>
            <a:pPr marL="578358" lvl="1" indent="-285750">
              <a:lnSpc>
                <a:spcPct val="100000"/>
              </a:lnSpc>
              <a:buClrTx/>
              <a:buFontTx/>
              <a:buChar char="-"/>
            </a:pPr>
            <a:r>
              <a:rPr lang="de-DE" sz="1700" dirty="0">
                <a:solidFill>
                  <a:schemeClr val="tx1"/>
                </a:solidFill>
                <a:latin typeface="+mj-lt"/>
              </a:rPr>
              <a:t>Übungsbuch DELE </a:t>
            </a:r>
            <a:r>
              <a:rPr lang="de-DE" sz="1700" dirty="0">
                <a:solidFill>
                  <a:srgbClr val="FF6600"/>
                </a:solidFill>
                <a:latin typeface="+mj-lt"/>
              </a:rPr>
              <a:t>A2/B1 </a:t>
            </a:r>
            <a:r>
              <a:rPr lang="de-DE" sz="1700" dirty="0">
                <a:solidFill>
                  <a:schemeClr val="tx1"/>
                </a:solidFill>
                <a:latin typeface="+mj-lt"/>
              </a:rPr>
              <a:t>(ca. 20€)</a:t>
            </a:r>
          </a:p>
          <a:p>
            <a:pPr marL="578358" lvl="1" indent="-285750">
              <a:lnSpc>
                <a:spcPct val="100000"/>
              </a:lnSpc>
              <a:buClrTx/>
              <a:buFontTx/>
              <a:buChar char="-"/>
            </a:pPr>
            <a:r>
              <a:rPr lang="de-DE" sz="1700" dirty="0">
                <a:solidFill>
                  <a:schemeClr val="tx1"/>
                </a:solidFill>
                <a:latin typeface="+mj-lt"/>
              </a:rPr>
              <a:t>konkrete Prüfungsvorbereitung </a:t>
            </a:r>
          </a:p>
          <a:p>
            <a:pPr marL="658368" lvl="3" indent="0">
              <a:lnSpc>
                <a:spcPct val="100000"/>
              </a:lnSpc>
              <a:buClrTx/>
              <a:buNone/>
            </a:pPr>
            <a:endParaRPr lang="de-DE" sz="1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944118" lvl="3" indent="-285750">
              <a:lnSpc>
                <a:spcPct val="100000"/>
              </a:lnSpc>
              <a:buClrTx/>
              <a:buFontTx/>
              <a:buChar char="-"/>
            </a:pPr>
            <a:endParaRPr lang="de-DE" sz="11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944118" lvl="3" indent="-285750">
              <a:lnSpc>
                <a:spcPct val="100000"/>
              </a:lnSpc>
              <a:buClrTx/>
              <a:buFontTx/>
              <a:buChar char="-"/>
            </a:pPr>
            <a:endParaRPr lang="de-DE" sz="15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578358" lvl="1" indent="-285750">
              <a:lnSpc>
                <a:spcPct val="100000"/>
              </a:lnSpc>
              <a:buClrTx/>
              <a:buFontTx/>
              <a:buChar char="-"/>
            </a:pPr>
            <a:endParaRPr lang="de-DE" sz="1900" dirty="0">
              <a:solidFill>
                <a:schemeClr val="tx1"/>
              </a:solidFill>
              <a:latin typeface="+mj-lt"/>
            </a:endParaRPr>
          </a:p>
          <a:p>
            <a:endParaRPr lang="es-E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7C9C76-119A-4864-AD2D-95DE9B45D9B2}"/>
              </a:ext>
            </a:extLst>
          </p:cNvPr>
          <p:cNvSpPr txBox="1"/>
          <p:nvPr/>
        </p:nvSpPr>
        <p:spPr>
          <a:xfrm>
            <a:off x="1265060" y="3189657"/>
            <a:ext cx="7635659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1700" b="1" dirty="0">
                <a:solidFill>
                  <a:srgbClr val="FF6600"/>
                </a:solidFill>
                <a:latin typeface="+mj-lt"/>
                <a:sym typeface="Wingdings" panose="05000000000000000000" pitchFamily="2" charset="2"/>
              </a:rPr>
              <a:t>Ziel</a:t>
            </a:r>
            <a:r>
              <a:rPr lang="de-DE" sz="1700" dirty="0">
                <a:latin typeface="+mj-lt"/>
                <a:sym typeface="Wingdings" panose="05000000000000000000" pitchFamily="2" charset="2"/>
              </a:rPr>
              <a:t>: offizielle Ablegung der DELE-Prüfung (</a:t>
            </a:r>
            <a:r>
              <a:rPr lang="de-DE" sz="1700" dirty="0">
                <a:solidFill>
                  <a:srgbClr val="FF6600"/>
                </a:solidFill>
                <a:latin typeface="+mj-lt"/>
                <a:sym typeface="Wingdings" panose="05000000000000000000" pitchFamily="2" charset="2"/>
              </a:rPr>
              <a:t>freiwillig</a:t>
            </a:r>
            <a:r>
              <a:rPr lang="de-DE" sz="1700" dirty="0">
                <a:latin typeface="+mj-lt"/>
                <a:sym typeface="Wingdings" panose="05000000000000000000" pitchFamily="2" charset="2"/>
              </a:rPr>
              <a:t>)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1700" dirty="0">
                <a:latin typeface="+mj-lt"/>
              </a:rPr>
              <a:t>Diploma de Español – </a:t>
            </a:r>
            <a:r>
              <a:rPr lang="es-ES" sz="1700" dirty="0">
                <a:solidFill>
                  <a:srgbClr val="FF6600"/>
                </a:solidFill>
                <a:latin typeface="+mj-lt"/>
              </a:rPr>
              <a:t>Nivel A2/B1 für Schüler </a:t>
            </a:r>
            <a:r>
              <a:rPr lang="es-ES" sz="1700" dirty="0">
                <a:latin typeface="+mj-lt"/>
              </a:rPr>
              <a:t>(11-17 Jahre)</a:t>
            </a:r>
          </a:p>
          <a:p>
            <a:pPr lvl="1">
              <a:lnSpc>
                <a:spcPct val="150000"/>
              </a:lnSpc>
            </a:pPr>
            <a:r>
              <a:rPr lang="es-ES" sz="1700" dirty="0">
                <a:solidFill>
                  <a:srgbClr val="FF6600"/>
                </a:solidFill>
                <a:latin typeface="+mj-lt"/>
                <a:sym typeface="Wingdings" panose="05000000000000000000" pitchFamily="2" charset="2"/>
              </a:rPr>
              <a:t>-    </a:t>
            </a:r>
            <a:r>
              <a:rPr lang="es-ES" sz="1700" b="1" dirty="0">
                <a:latin typeface="+mj-lt"/>
                <a:sym typeface="Wingdings" panose="05000000000000000000" pitchFamily="2" charset="2"/>
              </a:rPr>
              <a:t>Leseverstehen / Hörverstehen / Schreiben / Mündlicher Ausdruck</a:t>
            </a:r>
            <a:endParaRPr lang="de-DE" sz="1700" b="1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937A63-9874-4381-9705-8DE05F769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02" y="1845734"/>
            <a:ext cx="2975378" cy="41441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0D889F5-4AD7-432F-BCC2-A9F343969D2A}"/>
              </a:ext>
            </a:extLst>
          </p:cNvPr>
          <p:cNvSpPr txBox="1"/>
          <p:nvPr/>
        </p:nvSpPr>
        <p:spPr>
          <a:xfrm>
            <a:off x="1265060" y="4332892"/>
            <a:ext cx="6274965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VHS Köln (2x im Jahr)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600" b="1" dirty="0">
                <a:latin typeface="+mj-lt"/>
                <a:sym typeface="Wingdings" panose="05000000000000000000" pitchFamily="2" charset="2"/>
              </a:rPr>
              <a:t>A2 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140€ / </a:t>
            </a:r>
            <a:r>
              <a:rPr lang="de-DE" sz="1600" b="1" dirty="0">
                <a:latin typeface="+mj-lt"/>
                <a:sym typeface="Wingdings" panose="05000000000000000000" pitchFamily="2" charset="2"/>
              </a:rPr>
              <a:t>B1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150€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348F54-7DB7-44C9-BB4F-AE2DA99293A9}"/>
              </a:ext>
            </a:extLst>
          </p:cNvPr>
          <p:cNvSpPr txBox="1"/>
          <p:nvPr/>
        </p:nvSpPr>
        <p:spPr>
          <a:xfrm>
            <a:off x="1719743" y="5075339"/>
            <a:ext cx="597296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rgbClr val="000000"/>
                </a:solidFill>
                <a:latin typeface="Calibri Light" panose="020F0302020204030204"/>
                <a:sym typeface="Wingdings" panose="05000000000000000000" pitchFamily="2" charset="2"/>
              </a:rPr>
              <a:t>unbegrenzte Gültigkeit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rgbClr val="000000"/>
                </a:solidFill>
                <a:latin typeface="Calibri Light" panose="020F0302020204030204"/>
                <a:sym typeface="Wingdings" panose="05000000000000000000" pitchFamily="2" charset="2"/>
              </a:rPr>
              <a:t>Können Erhalt von Stipendien und Berufseinstieg erleichtern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rgbClr val="000000"/>
                </a:solidFill>
                <a:latin typeface="Calibri Light" panose="020F0302020204030204"/>
                <a:sym typeface="Wingdings" panose="05000000000000000000" pitchFamily="2" charset="2"/>
              </a:rPr>
              <a:t>In Spanien können sie Zugang zu Universitäten ermöglichen</a:t>
            </a:r>
          </a:p>
        </p:txBody>
      </p:sp>
    </p:spTree>
    <p:extLst>
      <p:ext uri="{BB962C8B-B14F-4D97-AF65-F5344CB8AC3E}">
        <p14:creationId xmlns:p14="http://schemas.microsoft.com/office/powerpoint/2010/main" val="416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F147E69-ECF0-4EA1-8D92-020FA6532B9E}"/>
              </a:ext>
            </a:extLst>
          </p:cNvPr>
          <p:cNvSpPr/>
          <p:nvPr/>
        </p:nvSpPr>
        <p:spPr>
          <a:xfrm>
            <a:off x="923105" y="1190722"/>
            <a:ext cx="4030203" cy="19704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+mj-lt"/>
              </a:rPr>
              <a:t>Spanisch im Begabtenförderungs-bereich</a:t>
            </a:r>
            <a:endParaRPr lang="es-E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DC18978-B7E6-4DFF-B7C2-6B02ACB6F8A2}"/>
              </a:ext>
            </a:extLst>
          </p:cNvPr>
          <p:cNvSpPr/>
          <p:nvPr/>
        </p:nvSpPr>
        <p:spPr>
          <a:xfrm>
            <a:off x="6348235" y="1190721"/>
            <a:ext cx="3822132" cy="19704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+mj-lt"/>
              </a:rPr>
              <a:t>Spanisch innerhalb des AG-Angebots</a:t>
            </a:r>
            <a:endParaRPr lang="es-E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Ungleich 6">
            <a:extLst>
              <a:ext uri="{FF2B5EF4-FFF2-40B4-BE49-F238E27FC236}">
                <a16:creationId xmlns:a16="http://schemas.microsoft.com/office/drawing/2014/main" id="{726AD404-DC5B-440D-B906-DCB0FA08A3AC}"/>
              </a:ext>
            </a:extLst>
          </p:cNvPr>
          <p:cNvSpPr/>
          <p:nvPr/>
        </p:nvSpPr>
        <p:spPr>
          <a:xfrm>
            <a:off x="5046614" y="1636388"/>
            <a:ext cx="1208314" cy="752250"/>
          </a:xfrm>
          <a:prstGeom prst="mathNotEqual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21995B-2084-453B-80CB-CCF8FC7F9964}"/>
              </a:ext>
            </a:extLst>
          </p:cNvPr>
          <p:cNvSpPr txBox="1"/>
          <p:nvPr/>
        </p:nvSpPr>
        <p:spPr>
          <a:xfrm>
            <a:off x="905689" y="3501571"/>
            <a:ext cx="4030203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>
                <a:latin typeface="+mj-lt"/>
              </a:rPr>
              <a:t>alle sprachbegabten SuS mit </a:t>
            </a:r>
            <a:r>
              <a:rPr lang="de-DE" b="1" dirty="0">
                <a:latin typeface="+mj-lt"/>
              </a:rPr>
              <a:t>gutem Notenbild</a:t>
            </a:r>
          </a:p>
          <a:p>
            <a:endParaRPr lang="de-DE" b="1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+mj-lt"/>
              </a:rPr>
              <a:t>Ablegung einer </a:t>
            </a:r>
            <a:r>
              <a:rPr lang="de-DE" b="1" dirty="0">
                <a:latin typeface="+mj-lt"/>
              </a:rPr>
              <a:t>Sprachprüfung</a:t>
            </a:r>
          </a:p>
          <a:p>
            <a:endParaRPr lang="de-DE" b="1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latin typeface="+mj-lt"/>
              </a:rPr>
              <a:t>schnell anziehendes Leistungsniveau</a:t>
            </a:r>
            <a:r>
              <a:rPr lang="de-DE" dirty="0">
                <a:latin typeface="+mj-lt"/>
              </a:rPr>
              <a:t>!</a:t>
            </a:r>
          </a:p>
          <a:p>
            <a:endParaRPr lang="de-DE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+mj-lt"/>
              </a:rPr>
              <a:t>1x wöchentlich </a:t>
            </a:r>
            <a:r>
              <a:rPr lang="de-DE" b="1" dirty="0">
                <a:latin typeface="+mj-lt"/>
              </a:rPr>
              <a:t>90 Min</a:t>
            </a:r>
            <a:r>
              <a:rPr lang="de-DE" dirty="0">
                <a:latin typeface="+mj-lt"/>
              </a:rPr>
              <a:t>.</a:t>
            </a:r>
            <a:endParaRPr lang="es-ES" dirty="0">
              <a:latin typeface="+mj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389DE20-298D-495E-AF1A-27270A5043C0}"/>
              </a:ext>
            </a:extLst>
          </p:cNvPr>
          <p:cNvSpPr txBox="1"/>
          <p:nvPr/>
        </p:nvSpPr>
        <p:spPr>
          <a:xfrm>
            <a:off x="6330820" y="3532348"/>
            <a:ext cx="3822132" cy="227754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>
                <a:latin typeface="+mj-lt"/>
              </a:rPr>
              <a:t>alle SuS der Jgst. 6+7 / 8+9</a:t>
            </a:r>
          </a:p>
          <a:p>
            <a:endParaRPr lang="de-DE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latin typeface="+mj-lt"/>
              </a:rPr>
              <a:t>spielerisches Erlernen </a:t>
            </a:r>
            <a:r>
              <a:rPr lang="de-DE" dirty="0">
                <a:latin typeface="+mj-lt"/>
              </a:rPr>
              <a:t>der Sprache</a:t>
            </a:r>
          </a:p>
          <a:p>
            <a:endParaRPr lang="de-DE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+mj-lt"/>
              </a:rPr>
              <a:t>keine Sprachprüfung</a:t>
            </a:r>
          </a:p>
          <a:p>
            <a:endParaRPr lang="de-DE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+mj-lt"/>
              </a:rPr>
              <a:t>1x wöchentlich </a:t>
            </a:r>
            <a:r>
              <a:rPr lang="de-DE" b="1" dirty="0">
                <a:latin typeface="+mj-lt"/>
              </a:rPr>
              <a:t>70 Min</a:t>
            </a:r>
            <a:r>
              <a:rPr lang="de-DE" dirty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84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80B2530-01AE-4F6B-9293-D67BCE35DF30}"/>
              </a:ext>
            </a:extLst>
          </p:cNvPr>
          <p:cNvSpPr txBox="1"/>
          <p:nvPr/>
        </p:nvSpPr>
        <p:spPr>
          <a:xfrm>
            <a:off x="1585519" y="1871205"/>
            <a:ext cx="3445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latin typeface="+mj-lt"/>
              </a:rPr>
              <a:t>Interesse?</a:t>
            </a:r>
            <a:r>
              <a:rPr lang="de-DE" sz="6000" dirty="0">
                <a:latin typeface="+mj-lt"/>
              </a:rPr>
              <a:t> </a:t>
            </a:r>
            <a:endParaRPr lang="es-ES" sz="6000" dirty="0">
              <a:latin typeface="+mj-lt"/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225E1B2-54AB-4E4E-9EC7-E2DAA34DBD37}"/>
              </a:ext>
            </a:extLst>
          </p:cNvPr>
          <p:cNvSpPr/>
          <p:nvPr/>
        </p:nvSpPr>
        <p:spPr>
          <a:xfrm>
            <a:off x="5178805" y="2136604"/>
            <a:ext cx="1529593" cy="656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miley 3">
            <a:extLst>
              <a:ext uri="{FF2B5EF4-FFF2-40B4-BE49-F238E27FC236}">
                <a16:creationId xmlns:a16="http://schemas.microsoft.com/office/drawing/2014/main" id="{38E774A1-96E3-479E-9409-F0B063FD85F1}"/>
              </a:ext>
            </a:extLst>
          </p:cNvPr>
          <p:cNvSpPr/>
          <p:nvPr/>
        </p:nvSpPr>
        <p:spPr>
          <a:xfrm>
            <a:off x="7095687" y="1224793"/>
            <a:ext cx="2265028" cy="2323749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603B55-0279-4FB4-B8F9-65CFDA0D4811}"/>
              </a:ext>
            </a:extLst>
          </p:cNvPr>
          <p:cNvSpPr txBox="1"/>
          <p:nvPr/>
        </p:nvSpPr>
        <p:spPr>
          <a:xfrm>
            <a:off x="1042120" y="4048964"/>
            <a:ext cx="96126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dirty="0"/>
              <a:t>Anmeldung (mit kurzem Statement zur Motivation) </a:t>
            </a:r>
          </a:p>
          <a:p>
            <a:pPr algn="ctr"/>
            <a:r>
              <a:rPr lang="de-DE" sz="3500" dirty="0"/>
              <a:t>bis Donnerstag, den </a:t>
            </a:r>
            <a:r>
              <a:rPr lang="de-DE" sz="3500" b="1" dirty="0"/>
              <a:t>23.1.2020 </a:t>
            </a:r>
            <a:r>
              <a:rPr lang="de-DE" sz="3500" dirty="0"/>
              <a:t>an:</a:t>
            </a:r>
          </a:p>
          <a:p>
            <a:pPr algn="ctr"/>
            <a:r>
              <a:rPr lang="de-DE" sz="3500" dirty="0">
                <a:solidFill>
                  <a:srgbClr val="FF6600"/>
                </a:solidFill>
              </a:rPr>
              <a:t>schmitz@sibi-badhonnef.de</a:t>
            </a:r>
            <a:endParaRPr lang="es-ES" sz="35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7939A04-815F-4548-B2D6-D8D9104A993A}"/>
              </a:ext>
            </a:extLst>
          </p:cNvPr>
          <p:cNvSpPr txBox="1"/>
          <p:nvPr/>
        </p:nvSpPr>
        <p:spPr>
          <a:xfrm>
            <a:off x="1036879" y="4420998"/>
            <a:ext cx="10179202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900" dirty="0">
                <a:latin typeface="+mj-lt"/>
              </a:rPr>
              <a:t>Buenos días </a:t>
            </a:r>
            <a:r>
              <a:rPr lang="es-ES" sz="1900" dirty="0">
                <a:latin typeface="+mj-lt"/>
              </a:rPr>
              <a:t>| ¿Qué tal? </a:t>
            </a:r>
            <a:r>
              <a:rPr lang="de-DE" sz="1900" dirty="0">
                <a:latin typeface="+mj-lt"/>
              </a:rPr>
              <a:t>| Muy bien. | </a:t>
            </a:r>
            <a:r>
              <a:rPr lang="es-ES" sz="1900" dirty="0">
                <a:latin typeface="+mj-lt"/>
              </a:rPr>
              <a:t>¿</a:t>
            </a:r>
            <a:r>
              <a:rPr lang="de-DE" sz="1900" dirty="0">
                <a:latin typeface="+mj-lt"/>
              </a:rPr>
              <a:t>Cómo te llamas? | Me llamo Alma. | </a:t>
            </a:r>
            <a:r>
              <a:rPr lang="es-ES" sz="1900" dirty="0">
                <a:latin typeface="+mj-lt"/>
              </a:rPr>
              <a:t>¿Cuántos años tienes? | Tengo 14 a</a:t>
            </a:r>
            <a:r>
              <a:rPr lang="de-DE" sz="1900" dirty="0">
                <a:latin typeface="+mj-lt"/>
              </a:rPr>
              <a:t>ños. | </a:t>
            </a:r>
            <a:r>
              <a:rPr lang="es-ES" sz="1900" dirty="0">
                <a:latin typeface="+mj-lt"/>
              </a:rPr>
              <a:t>¿</a:t>
            </a:r>
            <a:r>
              <a:rPr lang="de-DE" sz="1900" dirty="0">
                <a:latin typeface="+mj-lt"/>
              </a:rPr>
              <a:t>De dónde eres? | Soy de Madrid. | </a:t>
            </a:r>
            <a:r>
              <a:rPr lang="es-ES" sz="1900" dirty="0">
                <a:latin typeface="+mj-lt"/>
              </a:rPr>
              <a:t>¿Tienes un animal? | Sí, tengo un perro.| </a:t>
            </a:r>
            <a:r>
              <a:rPr lang="de-DE" sz="1900" dirty="0">
                <a:latin typeface="+mj-lt"/>
              </a:rPr>
              <a:t>Adiós…  </a:t>
            </a:r>
            <a:endParaRPr lang="es-ES" sz="1900" dirty="0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2865E0-6FA9-45C4-8601-09199FAE6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8193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de-DE" sz="6000" dirty="0">
                <a:solidFill>
                  <a:schemeClr val="tx1"/>
                </a:solidFill>
              </a:rPr>
              <a:t>Sprachenlernen im Begabtenförderungsbereich</a:t>
            </a:r>
            <a:br>
              <a:rPr lang="de-DE" sz="6000" dirty="0">
                <a:solidFill>
                  <a:schemeClr val="tx1"/>
                </a:solidFill>
              </a:rPr>
            </a:br>
            <a:br>
              <a:rPr lang="de-DE" sz="6000" dirty="0">
                <a:solidFill>
                  <a:schemeClr val="tx1"/>
                </a:solidFill>
              </a:rPr>
            </a:br>
            <a:r>
              <a:rPr lang="de-DE" sz="6000" dirty="0">
                <a:solidFill>
                  <a:schemeClr val="tx1"/>
                </a:solidFill>
              </a:rPr>
              <a:t>- </a:t>
            </a:r>
            <a:r>
              <a:rPr lang="de-DE" sz="6000" b="1" dirty="0">
                <a:solidFill>
                  <a:schemeClr val="tx1"/>
                </a:solidFill>
              </a:rPr>
              <a:t>Spanisch</a:t>
            </a:r>
            <a:r>
              <a:rPr lang="de-DE" sz="6000" dirty="0">
                <a:solidFill>
                  <a:schemeClr val="tx1"/>
                </a:solidFill>
              </a:rPr>
              <a:t> - </a:t>
            </a:r>
            <a:endParaRPr lang="es-E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9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D1249-3954-4889-9D39-29FD2435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de-DE" sz="4500" b="1" dirty="0"/>
            </a:br>
            <a:br>
              <a:rPr lang="de-DE" sz="4500" b="1" dirty="0"/>
            </a:br>
            <a:br>
              <a:rPr lang="de-DE" sz="4500" b="1" dirty="0"/>
            </a:br>
            <a:r>
              <a:rPr lang="de-DE" sz="4500" dirty="0">
                <a:solidFill>
                  <a:schemeClr val="tx1"/>
                </a:solidFill>
              </a:rPr>
              <a:t>Gliederung</a:t>
            </a:r>
            <a:endParaRPr lang="es-ES" sz="45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DFA2F-627E-413A-B43D-6C4641E98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4987"/>
            <a:ext cx="10058400" cy="369665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Vorstellung der Verantwortlichen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Spanisch als Schulfach am SIBI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Spanisch innerhalb der Begabtenförderung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tx1"/>
                </a:solidFill>
                <a:latin typeface="+mj-lt"/>
              </a:rPr>
              <a:t>Organisation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tx1"/>
                </a:solidFill>
                <a:latin typeface="+mj-lt"/>
              </a:rPr>
              <a:t>Vorteile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tx1"/>
                </a:solidFill>
                <a:latin typeface="+mj-lt"/>
              </a:rPr>
              <a:t>Ziele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tx1"/>
                </a:solidFill>
                <a:latin typeface="+mj-lt"/>
              </a:rPr>
              <a:t>Material / </a:t>
            </a:r>
            <a:r>
              <a:rPr lang="es-ES" sz="2200" dirty="0" err="1">
                <a:solidFill>
                  <a:schemeClr val="tx1"/>
                </a:solidFill>
                <a:latin typeface="+mj-lt"/>
              </a:rPr>
              <a:t>Prüfungen</a:t>
            </a:r>
            <a:endParaRPr lang="es-E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858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79C1E-87E9-4406-88F4-FFB50A6B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500" dirty="0">
                <a:solidFill>
                  <a:schemeClr val="tx1"/>
                </a:solidFill>
              </a:rPr>
              <a:t>1. Vorstellung der Verantwortlichen</a:t>
            </a:r>
            <a:endParaRPr lang="es-ES" sz="35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6FB357-4662-4823-99B5-C9C99B5D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926015" cy="1450757"/>
          </a:xfrm>
        </p:spPr>
        <p:txBody>
          <a:bodyPr>
            <a:normAutofit fontScale="92500"/>
          </a:bodyPr>
          <a:lstStyle/>
          <a:p>
            <a:endParaRPr lang="de-DE" dirty="0"/>
          </a:p>
          <a:p>
            <a:r>
              <a:rPr lang="de-DE" sz="2600" b="1" dirty="0">
                <a:solidFill>
                  <a:schemeClr val="tx1"/>
                </a:solidFill>
                <a:latin typeface="+mj-lt"/>
              </a:rPr>
              <a:t>Amelie Schmitz </a:t>
            </a:r>
            <a:r>
              <a:rPr lang="de-DE" sz="2600" dirty="0">
                <a:solidFill>
                  <a:schemeClr val="tx1"/>
                </a:solidFill>
                <a:latin typeface="+mj-lt"/>
              </a:rPr>
              <a:t>(Spanisch / Geschichte)</a:t>
            </a:r>
          </a:p>
          <a:p>
            <a:r>
              <a:rPr lang="de-DE" sz="2600" dirty="0">
                <a:solidFill>
                  <a:schemeClr val="tx1"/>
                </a:solidFill>
                <a:latin typeface="+mj-lt"/>
              </a:rPr>
              <a:t>Studium in </a:t>
            </a:r>
            <a:r>
              <a:rPr lang="de-DE" sz="2600" b="1" dirty="0">
                <a:solidFill>
                  <a:schemeClr val="tx1"/>
                </a:solidFill>
                <a:latin typeface="+mj-lt"/>
              </a:rPr>
              <a:t>Salamanca</a:t>
            </a:r>
          </a:p>
          <a:p>
            <a:endParaRPr lang="es-ES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1C95257-CB54-42B8-866D-E19E94E7F4F0}"/>
              </a:ext>
            </a:extLst>
          </p:cNvPr>
          <p:cNvSpPr txBox="1">
            <a:spLocks/>
          </p:cNvSpPr>
          <p:nvPr/>
        </p:nvSpPr>
        <p:spPr>
          <a:xfrm>
            <a:off x="1055052" y="3652724"/>
            <a:ext cx="5071428" cy="145075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de-DE" sz="2600" b="1" dirty="0">
                <a:solidFill>
                  <a:schemeClr val="tx1"/>
                </a:solidFill>
                <a:latin typeface="+mj-lt"/>
              </a:rPr>
              <a:t>Kassandra Stanko </a:t>
            </a:r>
            <a:r>
              <a:rPr lang="de-DE" sz="2600" dirty="0">
                <a:solidFill>
                  <a:schemeClr val="tx1"/>
                </a:solidFill>
                <a:latin typeface="+mj-lt"/>
              </a:rPr>
              <a:t>(Spanisch / Erdkunde)</a:t>
            </a:r>
          </a:p>
          <a:p>
            <a:r>
              <a:rPr lang="de-DE" sz="2600" dirty="0">
                <a:solidFill>
                  <a:schemeClr val="tx1"/>
                </a:solidFill>
                <a:latin typeface="+mj-lt"/>
              </a:rPr>
              <a:t>Studium in </a:t>
            </a:r>
            <a:r>
              <a:rPr lang="de-DE" sz="2600" b="1" dirty="0">
                <a:solidFill>
                  <a:schemeClr val="tx1"/>
                </a:solidFill>
                <a:latin typeface="+mj-lt"/>
              </a:rPr>
              <a:t>Zaragoza</a:t>
            </a:r>
          </a:p>
          <a:p>
            <a:endParaRPr lang="es-ES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01AC008-31F8-4F43-A93E-83A2D3895BA9}"/>
              </a:ext>
            </a:extLst>
          </p:cNvPr>
          <p:cNvCxnSpPr>
            <a:cxnSpLocks/>
          </p:cNvCxnSpPr>
          <p:nvPr/>
        </p:nvCxnSpPr>
        <p:spPr>
          <a:xfrm>
            <a:off x="1055052" y="3581034"/>
            <a:ext cx="54631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9D81D7E-3541-4B1B-89FD-6876CAE9DE94}"/>
              </a:ext>
            </a:extLst>
          </p:cNvPr>
          <p:cNvCxnSpPr>
            <a:cxnSpLocks/>
          </p:cNvCxnSpPr>
          <p:nvPr/>
        </p:nvCxnSpPr>
        <p:spPr>
          <a:xfrm>
            <a:off x="6300132" y="2013358"/>
            <a:ext cx="0" cy="3355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C2AE9C7B-7C70-446E-A2AE-7A024A744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7000" y="1843547"/>
            <a:ext cx="5293875" cy="4087234"/>
          </a:xfrm>
          <a:prstGeom prst="rect">
            <a:avLst/>
          </a:prstGeom>
        </p:spPr>
      </p:pic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4A1D018E-CB60-4F48-BE94-5520780D2582}"/>
              </a:ext>
            </a:extLst>
          </p:cNvPr>
          <p:cNvSpPr/>
          <p:nvPr/>
        </p:nvSpPr>
        <p:spPr>
          <a:xfrm rot="2627207">
            <a:off x="7531454" y="2987390"/>
            <a:ext cx="512747" cy="335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024A4D1D-EB86-4EB1-947D-3533474ACF8D}"/>
              </a:ext>
            </a:extLst>
          </p:cNvPr>
          <p:cNvSpPr/>
          <p:nvPr/>
        </p:nvSpPr>
        <p:spPr>
          <a:xfrm rot="8403428">
            <a:off x="9905761" y="2696580"/>
            <a:ext cx="512747" cy="335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83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05FFA-123F-47ED-8FAB-B461E77D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dirty="0">
                <a:solidFill>
                  <a:schemeClr val="tx1"/>
                </a:solidFill>
              </a:rPr>
              <a:t>2. Spanisch als Schulfach am SIBI</a:t>
            </a:r>
            <a:endParaRPr lang="es-ES" sz="35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DE9AF5-5508-4B77-9229-BCD6949F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45" y="1861990"/>
            <a:ext cx="10058400" cy="17195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tx1"/>
                </a:solidFill>
                <a:latin typeface="+mj-lt"/>
              </a:rPr>
              <a:t> seit dem Schuljahr 2017_18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de-DE" sz="2600" dirty="0">
                <a:solidFill>
                  <a:schemeClr val="tx1"/>
                </a:solidFill>
                <a:latin typeface="+mj-lt"/>
              </a:rPr>
              <a:t> ab der Oberstufe (Sek II)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600" dirty="0">
                <a:solidFill>
                  <a:schemeClr val="tx1"/>
                </a:solidFill>
                <a:latin typeface="+mj-lt"/>
              </a:rPr>
              <a:t>Spanisch im Abitur (3. oder 4. Fach)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0CEDB40-8754-45CE-90E9-27B60ED20B6B}"/>
              </a:ext>
            </a:extLst>
          </p:cNvPr>
          <p:cNvSpPr txBox="1">
            <a:spLocks/>
          </p:cNvSpPr>
          <p:nvPr/>
        </p:nvSpPr>
        <p:spPr>
          <a:xfrm>
            <a:off x="1108745" y="3798992"/>
            <a:ext cx="10058400" cy="5674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de-D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dirty="0">
                <a:solidFill>
                  <a:schemeClr val="tx1"/>
                </a:solidFill>
                <a:latin typeface="+mj-lt"/>
              </a:rPr>
              <a:t>Spanisch in der Sek I ist momentan nicht geplant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59897FE-D081-4F42-9FC3-4B436B579D05}"/>
              </a:ext>
            </a:extLst>
          </p:cNvPr>
          <p:cNvSpPr txBox="1">
            <a:spLocks/>
          </p:cNvSpPr>
          <p:nvPr/>
        </p:nvSpPr>
        <p:spPr>
          <a:xfrm>
            <a:off x="1108745" y="4214424"/>
            <a:ext cx="10058400" cy="12992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508" lvl="1" indent="-342900">
              <a:buClrTx/>
              <a:buFontTx/>
              <a:buChar char="-"/>
            </a:pPr>
            <a:r>
              <a:rPr lang="de-DE" sz="2200" i="1" dirty="0">
                <a:solidFill>
                  <a:schemeClr val="tx1"/>
                </a:solidFill>
                <a:latin typeface="+mj-lt"/>
              </a:rPr>
              <a:t>Personalschlüssel</a:t>
            </a:r>
          </a:p>
          <a:p>
            <a:pPr marL="635508" lvl="1" indent="-342900">
              <a:buClrTx/>
              <a:buFontTx/>
              <a:buChar char="-"/>
            </a:pPr>
            <a:r>
              <a:rPr lang="de-DE" sz="2200" i="1" dirty="0">
                <a:solidFill>
                  <a:schemeClr val="tx1"/>
                </a:solidFill>
                <a:latin typeface="+mj-lt"/>
              </a:rPr>
              <a:t>Festigung/Verbesserung der Curricula in der Oberstufe</a:t>
            </a:r>
          </a:p>
          <a:p>
            <a:pPr marL="635508" lvl="1" indent="-342900">
              <a:buClrTx/>
              <a:buFontTx/>
              <a:buChar char="-"/>
            </a:pPr>
            <a:r>
              <a:rPr lang="de-DE" sz="2200" i="1" dirty="0">
                <a:solidFill>
                  <a:schemeClr val="tx1"/>
                </a:solidFill>
                <a:latin typeface="+mj-lt"/>
              </a:rPr>
              <a:t>hohe Lernmotivation in der Oberstufe</a:t>
            </a:r>
          </a:p>
        </p:txBody>
      </p:sp>
    </p:spTree>
    <p:extLst>
      <p:ext uri="{BB962C8B-B14F-4D97-AF65-F5344CB8AC3E}">
        <p14:creationId xmlns:p14="http://schemas.microsoft.com/office/powerpoint/2010/main" val="9724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E08B-974E-4001-BCA6-AD5C813E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>
            <a:normAutofit/>
          </a:bodyPr>
          <a:lstStyle/>
          <a:p>
            <a:r>
              <a:rPr lang="de-DE" sz="3500" dirty="0">
                <a:solidFill>
                  <a:schemeClr val="tx1"/>
                </a:solidFill>
              </a:rPr>
              <a:t>3. Spanisch innerhalb der Begabtenförderung </a:t>
            </a:r>
            <a:br>
              <a:rPr lang="de-DE" sz="3500" dirty="0">
                <a:solidFill>
                  <a:schemeClr val="tx1"/>
                </a:solidFill>
              </a:rPr>
            </a:br>
            <a:r>
              <a:rPr lang="de-DE" sz="3500" dirty="0">
                <a:solidFill>
                  <a:schemeClr val="tx1"/>
                </a:solidFill>
              </a:rPr>
              <a:t>    - Organisation - </a:t>
            </a:r>
            <a:endParaRPr lang="es-ES" sz="35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B532E-EC10-4B24-BB69-F7529FFB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22633"/>
          </a:xfrm>
        </p:spPr>
        <p:txBody>
          <a:bodyPr>
            <a:normAutofit fontScale="92500" lnSpcReduction="10000"/>
          </a:bodyPr>
          <a:lstStyle/>
          <a:p>
            <a:pPr marL="201168" lvl="1" indent="0">
              <a:lnSpc>
                <a:spcPct val="150000"/>
              </a:lnSpc>
              <a:buClrTx/>
              <a:buNone/>
            </a:pPr>
            <a:r>
              <a:rPr lang="de-DE" sz="2200" b="1" dirty="0">
                <a:solidFill>
                  <a:schemeClr val="tx1"/>
                </a:solidFill>
                <a:latin typeface="+mj-lt"/>
              </a:rPr>
              <a:t>I. Adressaten: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	</a:t>
            </a:r>
          </a:p>
          <a:p>
            <a:pPr lvl="2">
              <a:buClrTx/>
              <a:buFontTx/>
              <a:buChar char="-"/>
            </a:pPr>
            <a:r>
              <a:rPr lang="de-DE" sz="2200" b="1" dirty="0">
                <a:solidFill>
                  <a:srgbClr val="FF6600"/>
                </a:solidFill>
                <a:latin typeface="+mj-lt"/>
              </a:rPr>
              <a:t>sprachbegabte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Schüler und Schülerinnen (SuS) </a:t>
            </a:r>
            <a:r>
              <a:rPr lang="de-DE" sz="2200" b="1" dirty="0">
                <a:solidFill>
                  <a:srgbClr val="FF6600"/>
                </a:solidFill>
                <a:latin typeface="+mj-lt"/>
              </a:rPr>
              <a:t>ohne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Vorkenntnisse</a:t>
            </a:r>
          </a:p>
          <a:p>
            <a:pPr lvl="2">
              <a:buFontTx/>
              <a:buChar char="-"/>
            </a:pPr>
            <a:endParaRPr lang="de-DE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+mj-lt"/>
            </a:endParaRPr>
          </a:p>
          <a:p>
            <a:pPr marL="201168" lvl="1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endParaRPr lang="es-E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1191C92-B2F8-4B9A-9589-DE48C37517AB}"/>
              </a:ext>
            </a:extLst>
          </p:cNvPr>
          <p:cNvSpPr txBox="1"/>
          <p:nvPr/>
        </p:nvSpPr>
        <p:spPr>
          <a:xfrm>
            <a:off x="1105669" y="2899817"/>
            <a:ext cx="1005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II. Voraussetzung: </a:t>
            </a:r>
          </a:p>
          <a:p>
            <a:pPr lvl="1">
              <a:buFontTx/>
              <a:buChar char="-"/>
            </a:pPr>
            <a:r>
              <a:rPr lang="de-DE" sz="2000" dirty="0">
                <a:latin typeface="+mj-lt"/>
              </a:rPr>
              <a:t> </a:t>
            </a:r>
            <a:r>
              <a:rPr lang="de-DE" sz="2000" b="1" dirty="0">
                <a:solidFill>
                  <a:srgbClr val="FF6600"/>
                </a:solidFill>
                <a:latin typeface="+mj-lt"/>
              </a:rPr>
              <a:t>Disziplin</a:t>
            </a:r>
            <a:r>
              <a:rPr lang="de-DE" sz="2000" dirty="0">
                <a:latin typeface="+mj-lt"/>
              </a:rPr>
              <a:t>, </a:t>
            </a:r>
            <a:r>
              <a:rPr lang="de-DE" sz="2000" b="1" dirty="0">
                <a:solidFill>
                  <a:srgbClr val="FF6600"/>
                </a:solidFill>
                <a:latin typeface="+mj-lt"/>
              </a:rPr>
              <a:t>Freude</a:t>
            </a:r>
            <a:r>
              <a:rPr lang="de-DE" sz="2000" dirty="0">
                <a:latin typeface="+mj-lt"/>
              </a:rPr>
              <a:t> und </a:t>
            </a:r>
            <a:r>
              <a:rPr lang="de-DE" sz="2000" b="1" dirty="0">
                <a:solidFill>
                  <a:srgbClr val="FF6600"/>
                </a:solidFill>
                <a:latin typeface="+mj-lt"/>
              </a:rPr>
              <a:t>Motivation</a:t>
            </a:r>
            <a:r>
              <a:rPr lang="de-DE" sz="2000" dirty="0">
                <a:latin typeface="+mj-lt"/>
              </a:rPr>
              <a:t> in Bezug auf Sprachenlernen</a:t>
            </a:r>
          </a:p>
          <a:p>
            <a:pPr lvl="1">
              <a:buFontTx/>
              <a:buChar char="-"/>
            </a:pPr>
            <a:r>
              <a:rPr lang="de-DE" sz="2000" dirty="0">
                <a:latin typeface="+mj-lt"/>
              </a:rPr>
              <a:t> insgesamt </a:t>
            </a:r>
            <a:r>
              <a:rPr lang="de-DE" sz="2000" b="1" dirty="0">
                <a:solidFill>
                  <a:srgbClr val="FF6600"/>
                </a:solidFill>
                <a:latin typeface="+mj-lt"/>
              </a:rPr>
              <a:t>gutes Notenbild</a:t>
            </a:r>
            <a:r>
              <a:rPr lang="de-DE" sz="2000" b="1" dirty="0">
                <a:latin typeface="+mj-lt"/>
              </a:rPr>
              <a:t>! </a:t>
            </a:r>
            <a:r>
              <a:rPr lang="de-DE" sz="1500" dirty="0">
                <a:latin typeface="+mj-lt"/>
              </a:rPr>
              <a:t>(Teilnahme in Absprache mit Klassenlehrern / BTs)</a:t>
            </a:r>
          </a:p>
          <a:p>
            <a:pPr lvl="2">
              <a:buClrTx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CAEA48-8470-4AB9-9346-AD0AD37FB463}"/>
              </a:ext>
            </a:extLst>
          </p:cNvPr>
          <p:cNvSpPr txBox="1"/>
          <p:nvPr/>
        </p:nvSpPr>
        <p:spPr>
          <a:xfrm>
            <a:off x="1097280" y="4106412"/>
            <a:ext cx="100584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III. Realisierung:</a:t>
            </a:r>
          </a:p>
          <a:p>
            <a:pPr lvl="1">
              <a:buFontTx/>
              <a:buChar char="-"/>
            </a:pPr>
            <a:r>
              <a:rPr lang="de-DE" sz="2000" dirty="0">
                <a:latin typeface="+mj-lt"/>
              </a:rPr>
              <a:t>Mindestteilnehmerzahl: </a:t>
            </a:r>
            <a:r>
              <a:rPr lang="de-DE" sz="2000" dirty="0">
                <a:solidFill>
                  <a:srgbClr val="FF6600"/>
                </a:solidFill>
                <a:latin typeface="+mj-lt"/>
              </a:rPr>
              <a:t>6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SuS</a:t>
            </a:r>
            <a:endParaRPr lang="de-DE" sz="2000" dirty="0">
              <a:latin typeface="+mj-lt"/>
            </a:endParaRPr>
          </a:p>
          <a:p>
            <a:pPr lvl="1">
              <a:buFontTx/>
              <a:buChar char="-"/>
            </a:pPr>
            <a:r>
              <a:rPr lang="de-DE" sz="2000" dirty="0">
                <a:latin typeface="+mj-lt"/>
              </a:rPr>
              <a:t>max. Gruppengröße pro Kurs: </a:t>
            </a:r>
            <a:r>
              <a:rPr lang="de-DE" sz="2000" dirty="0">
                <a:solidFill>
                  <a:srgbClr val="FF6600"/>
                </a:solidFill>
                <a:latin typeface="+mj-lt"/>
              </a:rPr>
              <a:t>20 </a:t>
            </a:r>
            <a:r>
              <a:rPr lang="de-DE" sz="2000" dirty="0" err="1">
                <a:latin typeface="+mj-lt"/>
              </a:rPr>
              <a:t>SuS</a:t>
            </a:r>
            <a:endParaRPr lang="de-DE" sz="2000" dirty="0">
              <a:latin typeface="+mj-lt"/>
            </a:endParaRPr>
          </a:p>
          <a:p>
            <a:pPr lvl="1">
              <a:buFontTx/>
              <a:buChar char="-"/>
            </a:pPr>
            <a:r>
              <a:rPr lang="de-DE" sz="2000" dirty="0">
                <a:latin typeface="+mj-lt"/>
              </a:rPr>
              <a:t>Bei höherer Anmeldezahl werden 2 Parallelkurse angeboten</a:t>
            </a:r>
          </a:p>
          <a:p>
            <a:pPr lvl="1">
              <a:buFontTx/>
              <a:buChar char="-"/>
            </a:pPr>
            <a:r>
              <a:rPr lang="de-DE" sz="2000" dirty="0">
                <a:latin typeface="+mj-lt"/>
              </a:rPr>
              <a:t>1x wöchentlich in der </a:t>
            </a:r>
            <a:r>
              <a:rPr lang="de-DE" sz="2000" b="1" dirty="0">
                <a:solidFill>
                  <a:srgbClr val="FF6600"/>
                </a:solidFill>
                <a:latin typeface="+mj-lt"/>
              </a:rPr>
              <a:t>5. Stunde </a:t>
            </a:r>
            <a:r>
              <a:rPr lang="de-DE" sz="2000" dirty="0">
                <a:latin typeface="+mj-lt"/>
              </a:rPr>
              <a:t>(14:00-15:30 Uhr)</a:t>
            </a:r>
          </a:p>
          <a:p>
            <a:pPr lvl="1">
              <a:buFontTx/>
              <a:buChar char="-"/>
            </a:pPr>
            <a:r>
              <a:rPr lang="de-DE" sz="2000" dirty="0">
                <a:latin typeface="+mj-lt"/>
              </a:rPr>
              <a:t>Freistellung, falls Unterricht in der 5. Stunde</a:t>
            </a:r>
          </a:p>
          <a:p>
            <a:pPr lvl="1">
              <a:buFontTx/>
              <a:buChar char="-"/>
            </a:pPr>
            <a:endParaRPr lang="de-DE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9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ABF52-1F0E-43EE-A4AE-E6CE73A5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dirty="0">
                <a:solidFill>
                  <a:schemeClr val="tx1"/>
                </a:solidFill>
              </a:rPr>
              <a:t>3. Spanisch innerhalb der Begabtenförderung </a:t>
            </a:r>
            <a:br>
              <a:rPr lang="de-DE" sz="3500" dirty="0">
                <a:solidFill>
                  <a:schemeClr val="tx1"/>
                </a:solidFill>
              </a:rPr>
            </a:br>
            <a:r>
              <a:rPr lang="de-DE" sz="3500" dirty="0">
                <a:solidFill>
                  <a:schemeClr val="tx1"/>
                </a:solidFill>
              </a:rPr>
              <a:t>    - Organisation -</a:t>
            </a:r>
            <a:endParaRPr lang="es-ES" sz="3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322736-263F-46CE-8B79-CA9BD6556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782250"/>
          </a:xfrm>
        </p:spPr>
        <p:txBody>
          <a:bodyPr>
            <a:normAutofit/>
          </a:bodyPr>
          <a:lstStyle/>
          <a:p>
            <a:r>
              <a:rPr lang="de-DE" sz="2100" b="1" dirty="0">
                <a:solidFill>
                  <a:schemeClr val="tx1"/>
                </a:solidFill>
                <a:latin typeface="+mj-lt"/>
              </a:rPr>
              <a:t>IV. Ziele: </a:t>
            </a:r>
          </a:p>
          <a:p>
            <a:pPr lvl="1">
              <a:buClrTx/>
              <a:buFontTx/>
              <a:buChar char="-"/>
            </a:pPr>
            <a:r>
              <a:rPr lang="de-DE" sz="2100" b="1" u="sng" dirty="0">
                <a:solidFill>
                  <a:schemeClr val="tx1"/>
                </a:solidFill>
                <a:latin typeface="+mj-lt"/>
              </a:rPr>
              <a:t>allgemein</a:t>
            </a:r>
            <a:r>
              <a:rPr lang="de-DE" sz="21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2100" dirty="0">
                <a:solidFill>
                  <a:schemeClr val="tx1"/>
                </a:solidFill>
                <a:latin typeface="+mj-lt"/>
              </a:rPr>
              <a:t>das Erlernen von …</a:t>
            </a:r>
          </a:p>
          <a:p>
            <a:pPr marL="384048" lvl="2" indent="0">
              <a:buClrTx/>
              <a:buNone/>
            </a:pPr>
            <a:endParaRPr lang="de-DE" sz="1500" dirty="0">
              <a:solidFill>
                <a:schemeClr val="tx1"/>
              </a:solidFill>
              <a:latin typeface="+mj-lt"/>
            </a:endParaRPr>
          </a:p>
          <a:p>
            <a:pPr marL="384048" lvl="2" indent="0">
              <a:buClrTx/>
              <a:buNone/>
            </a:pPr>
            <a:endParaRPr lang="de-DE" sz="1500" dirty="0">
              <a:solidFill>
                <a:schemeClr val="tx1"/>
              </a:solidFill>
              <a:latin typeface="+mj-lt"/>
            </a:endParaRPr>
          </a:p>
          <a:p>
            <a:pPr marL="384048" lvl="2" indent="0">
              <a:buClrTx/>
              <a:buNone/>
            </a:pPr>
            <a:endParaRPr lang="de-DE" sz="1500" dirty="0">
              <a:solidFill>
                <a:schemeClr val="tx1"/>
              </a:solidFill>
              <a:latin typeface="+mj-lt"/>
            </a:endParaRPr>
          </a:p>
          <a:p>
            <a:pPr marL="384048" lvl="2" indent="0">
              <a:buClrTx/>
              <a:buNone/>
            </a:pPr>
            <a:r>
              <a:rPr lang="de-DE" sz="1500" dirty="0">
                <a:solidFill>
                  <a:schemeClr val="tx1"/>
                </a:solidFill>
                <a:latin typeface="+mj-lt"/>
              </a:rPr>
              <a:t>							</a:t>
            </a:r>
          </a:p>
          <a:p>
            <a:pPr marL="384048" lvl="2" indent="0">
              <a:buClrTx/>
              <a:buNone/>
            </a:pPr>
            <a:endParaRPr lang="de-DE" sz="1500" dirty="0">
              <a:solidFill>
                <a:schemeClr val="tx1"/>
              </a:solidFill>
              <a:latin typeface="+mj-lt"/>
            </a:endParaRPr>
          </a:p>
          <a:p>
            <a:pPr marL="384048" lvl="2" indent="0">
              <a:buClrTx/>
              <a:buNone/>
            </a:pPr>
            <a:endParaRPr lang="de-DE" sz="1500" dirty="0">
              <a:solidFill>
                <a:schemeClr val="tx1"/>
              </a:solidFill>
              <a:latin typeface="+mj-lt"/>
            </a:endParaRPr>
          </a:p>
          <a:p>
            <a:pPr marL="384048" lvl="2" indent="0">
              <a:buClrTx/>
              <a:buNone/>
            </a:pPr>
            <a:endParaRPr lang="de-DE" sz="1500" dirty="0">
              <a:solidFill>
                <a:schemeClr val="tx1"/>
              </a:solidFill>
              <a:latin typeface="+mj-lt"/>
            </a:endParaRPr>
          </a:p>
          <a:p>
            <a:pPr marL="384048" lvl="2" indent="0">
              <a:buClrTx/>
              <a:buNone/>
            </a:pPr>
            <a:endParaRPr lang="de-DE" sz="1500" dirty="0">
              <a:solidFill>
                <a:schemeClr val="tx1"/>
              </a:solidFill>
              <a:latin typeface="+mj-lt"/>
            </a:endParaRPr>
          </a:p>
          <a:p>
            <a:pPr marL="201168" lvl="1" indent="0">
              <a:buNone/>
            </a:pPr>
            <a:endParaRPr lang="es-ES" sz="1900" i="1" dirty="0">
              <a:latin typeface="+mj-lt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29EF5F-2DAE-4F9A-A385-7AA2A58EE1C2}"/>
              </a:ext>
            </a:extLst>
          </p:cNvPr>
          <p:cNvSpPr/>
          <p:nvPr/>
        </p:nvSpPr>
        <p:spPr>
          <a:xfrm>
            <a:off x="3463674" y="2617521"/>
            <a:ext cx="2662806" cy="17449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Soziokulturelles Orientierungs-wissen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678E869-AF95-4320-9D6C-9F3B45D75C13}"/>
              </a:ext>
            </a:extLst>
          </p:cNvPr>
          <p:cNvSpPr/>
          <p:nvPr/>
        </p:nvSpPr>
        <p:spPr>
          <a:xfrm>
            <a:off x="1399592" y="2617521"/>
            <a:ext cx="2542115" cy="17449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Kommunikative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Strukturen</a:t>
            </a:r>
            <a:endParaRPr lang="es-ES" b="1" dirty="0">
              <a:latin typeface="+mj-lt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99EDDB6-0F31-4A5E-93F5-3922684091B3}"/>
              </a:ext>
            </a:extLst>
          </p:cNvPr>
          <p:cNvSpPr/>
          <p:nvPr/>
        </p:nvSpPr>
        <p:spPr>
          <a:xfrm>
            <a:off x="6252023" y="3297029"/>
            <a:ext cx="1023457" cy="3858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630210C8-4712-45C4-BE7B-A1C4FF65894E}"/>
              </a:ext>
            </a:extLst>
          </p:cNvPr>
          <p:cNvSpPr/>
          <p:nvPr/>
        </p:nvSpPr>
        <p:spPr>
          <a:xfrm>
            <a:off x="7401023" y="2849639"/>
            <a:ext cx="2948474" cy="1236022"/>
          </a:xfrm>
          <a:prstGeom prst="wedgeRoundRectCallout">
            <a:avLst>
              <a:gd name="adj1" fmla="val 58914"/>
              <a:gd name="adj2" fmla="val 8786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Anwendung der Sprache im zielsprachigen Ausland</a:t>
            </a:r>
            <a:endParaRPr lang="es-ES" b="1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AB71A7-5FC8-43AA-AA7B-0F82E91AAF0A}"/>
              </a:ext>
            </a:extLst>
          </p:cNvPr>
          <p:cNvSpPr txBox="1"/>
          <p:nvPr/>
        </p:nvSpPr>
        <p:spPr>
          <a:xfrm>
            <a:off x="1097280" y="4898571"/>
            <a:ext cx="10058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2100" dirty="0">
                <a:latin typeface="+mj-lt"/>
              </a:rPr>
              <a:t> </a:t>
            </a:r>
            <a:r>
              <a:rPr lang="de-DE" sz="2100" b="1" u="sng" dirty="0">
                <a:latin typeface="+mj-lt"/>
              </a:rPr>
              <a:t>speziell</a:t>
            </a:r>
            <a:r>
              <a:rPr lang="de-DE" sz="2100" b="1" dirty="0">
                <a:latin typeface="+mj-lt"/>
              </a:rPr>
              <a:t>: </a:t>
            </a:r>
            <a:r>
              <a:rPr lang="de-DE" sz="2100" dirty="0">
                <a:latin typeface="+mj-lt"/>
              </a:rPr>
              <a:t>Ablegung der </a:t>
            </a:r>
            <a:r>
              <a:rPr lang="de-DE" sz="2100" b="1" dirty="0">
                <a:solidFill>
                  <a:srgbClr val="FF6600"/>
                </a:solidFill>
                <a:latin typeface="+mj-lt"/>
              </a:rPr>
              <a:t>DELE</a:t>
            </a:r>
            <a:r>
              <a:rPr lang="de-DE" sz="2100" dirty="0">
                <a:latin typeface="+mj-lt"/>
              </a:rPr>
              <a:t> Prüfung (</a:t>
            </a:r>
            <a:r>
              <a:rPr lang="de-DE" sz="2100" i="1" dirty="0">
                <a:latin typeface="+mj-lt"/>
              </a:rPr>
              <a:t>“</a:t>
            </a:r>
            <a:r>
              <a:rPr lang="de-DE" sz="2100" b="1" i="1" dirty="0">
                <a:solidFill>
                  <a:srgbClr val="FF6600"/>
                </a:solidFill>
                <a:latin typeface="+mj-lt"/>
              </a:rPr>
              <a:t>D</a:t>
            </a:r>
            <a:r>
              <a:rPr lang="de-DE" sz="2100" i="1" dirty="0">
                <a:latin typeface="+mj-lt"/>
              </a:rPr>
              <a:t>iploma de </a:t>
            </a:r>
            <a:r>
              <a:rPr lang="de-DE" sz="2100" b="1" i="1" dirty="0">
                <a:solidFill>
                  <a:srgbClr val="FF6600"/>
                </a:solidFill>
                <a:latin typeface="+mj-lt"/>
              </a:rPr>
              <a:t>E</a:t>
            </a:r>
            <a:r>
              <a:rPr lang="de-DE" sz="2100" i="1" dirty="0">
                <a:latin typeface="+mj-lt"/>
              </a:rPr>
              <a:t>spañol como </a:t>
            </a:r>
            <a:r>
              <a:rPr lang="de-DE" sz="2100" b="1" i="1" dirty="0">
                <a:solidFill>
                  <a:srgbClr val="FF6600"/>
                </a:solidFill>
                <a:latin typeface="+mj-lt"/>
              </a:rPr>
              <a:t>L</a:t>
            </a:r>
            <a:r>
              <a:rPr lang="de-DE" sz="2100" i="1" dirty="0">
                <a:latin typeface="+mj-lt"/>
              </a:rPr>
              <a:t>engua </a:t>
            </a:r>
            <a:r>
              <a:rPr lang="de-DE" sz="2100" b="1" i="1" dirty="0">
                <a:solidFill>
                  <a:srgbClr val="FF6600"/>
                </a:solidFill>
                <a:latin typeface="+mj-lt"/>
              </a:rPr>
              <a:t>E</a:t>
            </a:r>
            <a:r>
              <a:rPr lang="de-DE" sz="2100" i="1" dirty="0">
                <a:latin typeface="+mj-lt"/>
              </a:rPr>
              <a:t>xtranjera“)</a:t>
            </a:r>
          </a:p>
          <a:p>
            <a:pPr marL="86868" indent="-342900">
              <a:buFont typeface="Wingdings" panose="05000000000000000000" pitchFamily="2" charset="2"/>
              <a:buChar char="à"/>
            </a:pPr>
            <a:r>
              <a:rPr lang="de-DE" sz="1900" dirty="0">
                <a:latin typeface="+mj-lt"/>
              </a:rPr>
              <a:t>international anerkanntes Sprachzertifikat </a:t>
            </a:r>
          </a:p>
          <a:p>
            <a:pPr marL="86868" indent="-342900">
              <a:buFont typeface="Wingdings" panose="05000000000000000000" pitchFamily="2" charset="2"/>
              <a:buChar char="à"/>
            </a:pPr>
            <a:r>
              <a:rPr lang="de-DE" sz="1900" dirty="0">
                <a:latin typeface="+mj-lt"/>
                <a:sym typeface="Wingdings" panose="05000000000000000000" pitchFamily="2" charset="2"/>
              </a:rPr>
              <a:t>Ablegung n</a:t>
            </a:r>
            <a:r>
              <a:rPr lang="de-DE" sz="1900" dirty="0">
                <a:latin typeface="+mj-lt"/>
              </a:rPr>
              <a:t>ach ca. 1,5 Lernjahren</a:t>
            </a:r>
          </a:p>
        </p:txBody>
      </p:sp>
    </p:spTree>
    <p:extLst>
      <p:ext uri="{BB962C8B-B14F-4D97-AF65-F5344CB8AC3E}">
        <p14:creationId xmlns:p14="http://schemas.microsoft.com/office/powerpoint/2010/main" val="6143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C0D87-F71D-4DDA-9D5F-4AE58BFB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dirty="0">
                <a:solidFill>
                  <a:schemeClr val="tx1"/>
                </a:solidFill>
              </a:rPr>
              <a:t>3. Spanisch innerhalb der Begabtenförderung </a:t>
            </a:r>
            <a:br>
              <a:rPr lang="de-DE" sz="3500" dirty="0">
                <a:solidFill>
                  <a:schemeClr val="tx1"/>
                </a:solidFill>
              </a:rPr>
            </a:br>
            <a:r>
              <a:rPr lang="de-DE" sz="3500" dirty="0">
                <a:solidFill>
                  <a:schemeClr val="tx1"/>
                </a:solidFill>
              </a:rPr>
              <a:t>    - Vorteile -</a:t>
            </a:r>
            <a:endParaRPr lang="es-ES" sz="35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1096B1-86EE-4844-A5A5-0112249C0E2C}"/>
              </a:ext>
            </a:extLst>
          </p:cNvPr>
          <p:cNvSpPr txBox="1"/>
          <p:nvPr/>
        </p:nvSpPr>
        <p:spPr>
          <a:xfrm>
            <a:off x="1097280" y="1927704"/>
            <a:ext cx="94183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FF6600"/>
                </a:solidFill>
                <a:latin typeface="+mj-lt"/>
              </a:rPr>
              <a:t>Warum?</a:t>
            </a:r>
            <a:endParaRPr lang="es-ES" sz="35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EF7FBC-6AB3-4ED2-BF02-D8D4A6FEB299}"/>
              </a:ext>
            </a:extLst>
          </p:cNvPr>
          <p:cNvSpPr txBox="1"/>
          <p:nvPr/>
        </p:nvSpPr>
        <p:spPr>
          <a:xfrm>
            <a:off x="1097280" y="2748991"/>
            <a:ext cx="9418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+mj-lt"/>
              </a:rPr>
              <a:t>Horizonterweiterung</a:t>
            </a:r>
            <a:endParaRPr lang="es-ES" sz="22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3C705B-C074-4173-B46D-42AA12D61B77}"/>
              </a:ext>
            </a:extLst>
          </p:cNvPr>
          <p:cNvSpPr txBox="1"/>
          <p:nvPr/>
        </p:nvSpPr>
        <p:spPr>
          <a:xfrm>
            <a:off x="1097280" y="3370223"/>
            <a:ext cx="9418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+mj-lt"/>
              </a:rPr>
              <a:t>handlungsfähig in </a:t>
            </a:r>
            <a:r>
              <a:rPr lang="de-DE" sz="2200" b="1" dirty="0">
                <a:solidFill>
                  <a:srgbClr val="FF6600"/>
                </a:solidFill>
                <a:latin typeface="+mj-lt"/>
              </a:rPr>
              <a:t>21</a:t>
            </a:r>
            <a:r>
              <a:rPr lang="de-DE" sz="2200" dirty="0">
                <a:latin typeface="+mj-lt"/>
              </a:rPr>
              <a:t> spanischsprachigen Ländern</a:t>
            </a:r>
            <a:r>
              <a:rPr lang="es-ES" sz="2200" dirty="0">
                <a:latin typeface="+mj-lt"/>
              </a:rPr>
              <a:t> mit ca. </a:t>
            </a:r>
            <a:r>
              <a:rPr lang="es-ES" sz="2200" b="1" dirty="0">
                <a:solidFill>
                  <a:srgbClr val="FF6600"/>
                </a:solidFill>
                <a:latin typeface="+mj-lt"/>
              </a:rPr>
              <a:t>450 Mio. </a:t>
            </a:r>
            <a:r>
              <a:rPr lang="es-ES" sz="2200" dirty="0">
                <a:latin typeface="+mj-lt"/>
              </a:rPr>
              <a:t>Sprechern</a:t>
            </a:r>
            <a:endParaRPr lang="de-DE" sz="2200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3F140C-BE1A-4B2C-A8F6-51DE5877ABAC}"/>
              </a:ext>
            </a:extLst>
          </p:cNvPr>
          <p:cNvSpPr txBox="1"/>
          <p:nvPr/>
        </p:nvSpPr>
        <p:spPr>
          <a:xfrm>
            <a:off x="1097280" y="4508550"/>
            <a:ext cx="941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+mj-lt"/>
              </a:rPr>
              <a:t>Vorbereitung auf ein </a:t>
            </a:r>
            <a:r>
              <a:rPr lang="de-DE" sz="2200" b="1" dirty="0">
                <a:solidFill>
                  <a:srgbClr val="FF6600"/>
                </a:solidFill>
                <a:latin typeface="+mj-lt"/>
              </a:rPr>
              <a:t>Auslandssemester</a:t>
            </a:r>
          </a:p>
          <a:p>
            <a:r>
              <a:rPr lang="de-DE" sz="2200" dirty="0">
                <a:latin typeface="+mj-lt"/>
              </a:rPr>
              <a:t>     (Voraussetzung für das Studium in Spanien ist u.a. eine Sprachprüfung)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00234-DF5F-446D-8735-24492C8289C5}"/>
              </a:ext>
            </a:extLst>
          </p:cNvPr>
          <p:cNvSpPr txBox="1"/>
          <p:nvPr/>
        </p:nvSpPr>
        <p:spPr>
          <a:xfrm>
            <a:off x="1097280" y="3939386"/>
            <a:ext cx="9418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+mj-lt"/>
              </a:rPr>
              <a:t>unterstütztes Sprachenlernen (Latein / Französisch / Englisch)</a:t>
            </a:r>
            <a:endParaRPr lang="es-E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3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7F0B7-63F3-4553-9626-AC7D4AC5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dirty="0">
                <a:solidFill>
                  <a:schemeClr val="tx1"/>
                </a:solidFill>
              </a:rPr>
              <a:t>3. Spanisch innerhalb der Begabtenförderung </a:t>
            </a:r>
            <a:br>
              <a:rPr lang="de-DE" sz="3500" dirty="0">
                <a:solidFill>
                  <a:schemeClr val="tx1"/>
                </a:solidFill>
              </a:rPr>
            </a:br>
            <a:r>
              <a:rPr lang="de-DE" sz="3500" dirty="0">
                <a:solidFill>
                  <a:schemeClr val="tx1"/>
                </a:solidFill>
              </a:rPr>
              <a:t>    - Material / Prüfungen -</a:t>
            </a:r>
            <a:endParaRPr lang="es-ES" sz="3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8335C3-923B-466C-9BE3-225B6D804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61" y="4056087"/>
            <a:ext cx="8102704" cy="21291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2100" b="1" dirty="0">
                <a:solidFill>
                  <a:schemeClr val="tx1"/>
                </a:solidFill>
                <a:latin typeface="+mj-lt"/>
              </a:rPr>
              <a:t>Definition des Sprachniveaus A1 (GeR)</a:t>
            </a:r>
          </a:p>
          <a:p>
            <a:pPr algn="just"/>
            <a:r>
              <a:rPr lang="de-DE" sz="1800" b="1" i="1" dirty="0">
                <a:solidFill>
                  <a:schemeClr val="tx1"/>
                </a:solidFill>
                <a:latin typeface="+mj-lt"/>
              </a:rPr>
              <a:t>A1 – Anfänger</a:t>
            </a:r>
          </a:p>
          <a:p>
            <a:pPr algn="just"/>
            <a:r>
              <a:rPr lang="de-DE" sz="1700" i="1" dirty="0">
                <a:solidFill>
                  <a:schemeClr val="tx1"/>
                </a:solidFill>
                <a:latin typeface="+mj-lt"/>
              </a:rPr>
              <a:t>Kann vertraute, </a:t>
            </a:r>
            <a:r>
              <a:rPr lang="de-DE" sz="1700" b="1" i="1" dirty="0">
                <a:solidFill>
                  <a:srgbClr val="FF6600"/>
                </a:solidFill>
                <a:latin typeface="+mj-lt"/>
              </a:rPr>
              <a:t>alltägliche Ausdrücke </a:t>
            </a:r>
            <a:r>
              <a:rPr lang="de-DE" sz="1700" i="1" dirty="0">
                <a:solidFill>
                  <a:schemeClr val="tx1"/>
                </a:solidFill>
                <a:latin typeface="+mj-lt"/>
              </a:rPr>
              <a:t>und ganz </a:t>
            </a:r>
            <a:r>
              <a:rPr lang="de-DE" sz="1700" b="1" i="1" dirty="0">
                <a:solidFill>
                  <a:srgbClr val="FF6600"/>
                </a:solidFill>
                <a:latin typeface="+mj-lt"/>
              </a:rPr>
              <a:t>einfache Sätze </a:t>
            </a:r>
            <a:r>
              <a:rPr lang="de-DE" sz="1700" i="1" dirty="0">
                <a:solidFill>
                  <a:schemeClr val="tx1"/>
                </a:solidFill>
                <a:latin typeface="+mj-lt"/>
              </a:rPr>
              <a:t>verstehen und verwenden, die auf die Befriedigung konkreter Bedürfnisse zielen. Kann </a:t>
            </a:r>
            <a:r>
              <a:rPr lang="de-DE" sz="1700" b="1" i="1" dirty="0">
                <a:solidFill>
                  <a:srgbClr val="FF6600"/>
                </a:solidFill>
                <a:latin typeface="+mj-lt"/>
              </a:rPr>
              <a:t>sich und andere vorstellen </a:t>
            </a:r>
            <a:r>
              <a:rPr lang="de-DE" sz="1700" i="1" dirty="0">
                <a:solidFill>
                  <a:schemeClr val="tx1"/>
                </a:solidFill>
                <a:latin typeface="+mj-lt"/>
              </a:rPr>
              <a:t>und anderen Leuten </a:t>
            </a:r>
            <a:r>
              <a:rPr lang="de-DE" sz="1700" b="1" i="1" dirty="0">
                <a:solidFill>
                  <a:srgbClr val="FF6600"/>
                </a:solidFill>
                <a:latin typeface="+mj-lt"/>
              </a:rPr>
              <a:t>Fragen</a:t>
            </a:r>
            <a:r>
              <a:rPr lang="de-DE" sz="1700" i="1" dirty="0">
                <a:solidFill>
                  <a:schemeClr val="tx1"/>
                </a:solidFill>
                <a:latin typeface="+mj-lt"/>
              </a:rPr>
              <a:t> zu ihrer Person </a:t>
            </a:r>
            <a:r>
              <a:rPr lang="de-DE" sz="1700" b="1" i="1" dirty="0">
                <a:solidFill>
                  <a:srgbClr val="FF6600"/>
                </a:solidFill>
                <a:latin typeface="+mj-lt"/>
              </a:rPr>
              <a:t>stellen</a:t>
            </a:r>
            <a:r>
              <a:rPr lang="de-DE" sz="1700" i="1" dirty="0">
                <a:solidFill>
                  <a:srgbClr val="FF6600"/>
                </a:solidFill>
                <a:latin typeface="+mj-lt"/>
              </a:rPr>
              <a:t> </a:t>
            </a:r>
            <a:r>
              <a:rPr lang="de-DE" sz="1700" i="1" dirty="0">
                <a:solidFill>
                  <a:schemeClr val="tx1"/>
                </a:solidFill>
                <a:latin typeface="+mj-lt"/>
              </a:rPr>
              <a:t>– z. B. wo sie wohnen, was für Leute sie kennen oder was für Dinge sie haben – und kann auf Fragen dieser Art </a:t>
            </a:r>
            <a:r>
              <a:rPr lang="de-DE" sz="1700" b="1" i="1" dirty="0">
                <a:solidFill>
                  <a:srgbClr val="FF6600"/>
                </a:solidFill>
                <a:latin typeface="+mj-lt"/>
              </a:rPr>
              <a:t>Antwort geben</a:t>
            </a:r>
            <a:r>
              <a:rPr lang="de-DE" sz="1700" i="1" dirty="0">
                <a:solidFill>
                  <a:schemeClr val="tx1"/>
                </a:solidFill>
                <a:latin typeface="+mj-lt"/>
              </a:rPr>
              <a:t>. Kann sich </a:t>
            </a:r>
            <a:r>
              <a:rPr lang="de-DE" sz="1700" b="1" i="1" dirty="0">
                <a:solidFill>
                  <a:srgbClr val="FF6600"/>
                </a:solidFill>
                <a:latin typeface="+mj-lt"/>
              </a:rPr>
              <a:t>auf einfache Art verständigen</a:t>
            </a:r>
            <a:r>
              <a:rPr lang="de-DE" sz="1700" i="1" dirty="0">
                <a:solidFill>
                  <a:schemeClr val="tx1"/>
                </a:solidFill>
                <a:latin typeface="+mj-lt"/>
              </a:rPr>
              <a:t>, wenn die Gesprächspartnerinnen oder Gesprächspartner langsam und deutlich sprechen und bereit sind zu helfen.</a:t>
            </a:r>
          </a:p>
          <a:p>
            <a:pPr>
              <a:lnSpc>
                <a:spcPct val="150000"/>
              </a:lnSpc>
            </a:pPr>
            <a:endParaRPr lang="de-DE" sz="1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AD6FE1E-6686-4470-844D-E3EB3F4CFCD2}"/>
              </a:ext>
            </a:extLst>
          </p:cNvPr>
          <p:cNvSpPr txBox="1">
            <a:spLocks/>
          </p:cNvSpPr>
          <p:nvPr/>
        </p:nvSpPr>
        <p:spPr>
          <a:xfrm>
            <a:off x="1249679" y="1783521"/>
            <a:ext cx="6563153" cy="20579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100" b="1" dirty="0">
                <a:solidFill>
                  <a:schemeClr val="tx1"/>
                </a:solidFill>
                <a:latin typeface="+mj-lt"/>
              </a:rPr>
              <a:t>V. Material:</a:t>
            </a:r>
          </a:p>
          <a:p>
            <a:pPr lvl="1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de-DE" sz="1900" b="1" dirty="0">
                <a:solidFill>
                  <a:schemeClr val="tx1"/>
                </a:solidFill>
                <a:latin typeface="+mj-lt"/>
              </a:rPr>
              <a:t> 2. Schulhalbjahr 2019_20</a:t>
            </a:r>
          </a:p>
          <a:p>
            <a:pPr lvl="2">
              <a:lnSpc>
                <a:spcPct val="100000"/>
              </a:lnSpc>
              <a:buClrTx/>
              <a:buFontTx/>
              <a:buChar char="-"/>
            </a:pPr>
            <a:r>
              <a:rPr lang="de-DE" sz="1900" dirty="0">
                <a:solidFill>
                  <a:schemeClr val="tx1"/>
                </a:solidFill>
                <a:latin typeface="+mj-lt"/>
              </a:rPr>
              <a:t>eigens erstelltes Material (Inspiration aus Schulbüchern)</a:t>
            </a:r>
          </a:p>
          <a:p>
            <a:pPr lvl="2">
              <a:lnSpc>
                <a:spcPct val="100000"/>
              </a:lnSpc>
              <a:buClrTx/>
              <a:buFontTx/>
              <a:buChar char="-"/>
            </a:pPr>
            <a:r>
              <a:rPr lang="de-DE" sz="1900" dirty="0">
                <a:solidFill>
                  <a:schemeClr val="tx1"/>
                </a:solidFill>
                <a:latin typeface="+mj-lt"/>
              </a:rPr>
              <a:t>authentisches Material (Internet: Zeitungsartikel, Videos…)</a:t>
            </a:r>
          </a:p>
          <a:p>
            <a:pPr lvl="2">
              <a:lnSpc>
                <a:spcPct val="100000"/>
              </a:lnSpc>
              <a:buClrTx/>
              <a:buFontTx/>
              <a:buChar char="-"/>
            </a:pPr>
            <a:r>
              <a:rPr lang="de-DE" sz="1900" b="1" dirty="0">
                <a:solidFill>
                  <a:srgbClr val="FF6600"/>
                </a:solidFill>
                <a:latin typeface="+mj-lt"/>
              </a:rPr>
              <a:t>Ziel</a:t>
            </a:r>
            <a:r>
              <a:rPr lang="de-DE" sz="1900" dirty="0">
                <a:solidFill>
                  <a:srgbClr val="FF6600"/>
                </a:solidFill>
                <a:latin typeface="+mj-lt"/>
              </a:rPr>
              <a:t>: </a:t>
            </a:r>
            <a:r>
              <a:rPr lang="de-DE" sz="1900" dirty="0">
                <a:solidFill>
                  <a:schemeClr val="tx1"/>
                </a:solidFill>
                <a:latin typeface="+mj-lt"/>
              </a:rPr>
              <a:t>interne Leistungsstandüberprüfung zum </a:t>
            </a:r>
            <a:r>
              <a:rPr lang="de-DE" sz="1900" b="1" dirty="0">
                <a:solidFill>
                  <a:schemeClr val="tx1"/>
                </a:solidFill>
                <a:latin typeface="+mj-lt"/>
              </a:rPr>
              <a:t>Niveau A1</a:t>
            </a:r>
          </a:p>
        </p:txBody>
      </p:sp>
    </p:spTree>
    <p:extLst>
      <p:ext uri="{BB962C8B-B14F-4D97-AF65-F5344CB8AC3E}">
        <p14:creationId xmlns:p14="http://schemas.microsoft.com/office/powerpoint/2010/main" val="6685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686</Words>
  <Application>Microsoft Macintosh PowerPoint</Application>
  <PresentationFormat>Breitbild</PresentationFormat>
  <Paragraphs>112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Rückblick</vt:lpstr>
      <vt:lpstr>PowerPoint-Präsentation</vt:lpstr>
      <vt:lpstr>Sprachenlernen im Begabtenförderungsbereich  - Spanisch - </vt:lpstr>
      <vt:lpstr>   Gliederung</vt:lpstr>
      <vt:lpstr>1. Vorstellung der Verantwortlichen</vt:lpstr>
      <vt:lpstr>2. Spanisch als Schulfach am SIBI</vt:lpstr>
      <vt:lpstr>3. Spanisch innerhalb der Begabtenförderung      - Organisation - </vt:lpstr>
      <vt:lpstr>3. Spanisch innerhalb der Begabtenförderung      - Organisation -</vt:lpstr>
      <vt:lpstr>3. Spanisch innerhalb der Begabtenförderung      - Vorteile -</vt:lpstr>
      <vt:lpstr>3. Spanisch innerhalb der Begabtenförderung      - Material / Prüfungen -</vt:lpstr>
      <vt:lpstr>3. Spanisch innerhalb der Begabtenförderung      - Material / Prüfungen -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Sprachenlernen im Begabtenförderungsbereich  - Spanisch -</dc:title>
  <dc:creator>Christoph Braß</dc:creator>
  <cp:lastModifiedBy>Christoph Braß</cp:lastModifiedBy>
  <cp:revision>37</cp:revision>
  <dcterms:created xsi:type="dcterms:W3CDTF">2020-01-04T15:54:27Z</dcterms:created>
  <dcterms:modified xsi:type="dcterms:W3CDTF">2020-01-13T19:52:08Z</dcterms:modified>
</cp:coreProperties>
</file>